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0" r:id="rId3"/>
    <p:sldMasterId id="2147483721" r:id="rId4"/>
    <p:sldMasterId id="2147483722" r:id="rId5"/>
    <p:sldMasterId id="2147483723" r:id="rId6"/>
    <p:sldMasterId id="2147483724" r:id="rId7"/>
    <p:sldMasterId id="214748372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y="5143500" cx="9144000"/>
  <p:notesSz cx="7559675" cy="10691800"/>
  <p:embeddedFontLs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Lato-regular.fntdata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Lato-italic.fntdata"/><Relationship Id="rId10" Type="http://schemas.openxmlformats.org/officeDocument/2006/relationships/slide" Target="slides/slide1.xml"/><Relationship Id="rId32" Type="http://schemas.openxmlformats.org/officeDocument/2006/relationships/font" Target="fonts/Lato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34" Type="http://schemas.openxmlformats.org/officeDocument/2006/relationships/font" Target="fonts/Lato-bold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881dd7bdb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881dd7bdb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4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5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6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60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61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6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61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2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62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63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6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6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64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5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65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65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65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65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70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70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2"/>
          <p:cNvSpPr txBox="1"/>
          <p:nvPr>
            <p:ph idx="1"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73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73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4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74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74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5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7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7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75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6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76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7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77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7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3" name="Google Shape;313;p77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8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78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78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78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78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78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78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2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46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1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7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457200" y="204840"/>
            <a:ext cx="822888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46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1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7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3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5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46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1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7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66"/>
          <p:cNvGrpSpPr/>
          <p:nvPr/>
        </p:nvGrpSpPr>
        <p:grpSpPr>
          <a:xfrm>
            <a:off x="360" y="-6120"/>
            <a:ext cx="9142560" cy="5150160"/>
            <a:chOff x="360" y="-6120"/>
            <a:chExt cx="9142560" cy="5150160"/>
          </a:xfrm>
        </p:grpSpPr>
        <p:cxnSp>
          <p:nvCxnSpPr>
            <p:cNvPr id="262" name="Google Shape;262;p66"/>
            <p:cNvCxnSpPr/>
            <p:nvPr/>
          </p:nvCxnSpPr>
          <p:spPr>
            <a:xfrm>
              <a:off x="7028280" y="360"/>
              <a:ext cx="914400" cy="514368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bevel/>
              <a:headEnd len="sm" w="sm" type="none"/>
              <a:tailEnd len="sm" w="sm" type="none"/>
            </a:ln>
          </p:spPr>
        </p:cxnSp>
        <p:cxnSp>
          <p:nvCxnSpPr>
            <p:cNvPr id="263" name="Google Shape;263;p66"/>
            <p:cNvCxnSpPr/>
            <p:nvPr/>
          </p:nvCxnSpPr>
          <p:spPr>
            <a:xfrm flipH="1">
              <a:off x="5568840" y="2761560"/>
              <a:ext cx="3572640" cy="2382480"/>
            </a:xfrm>
            <a:prstGeom prst="straightConnector1">
              <a:avLst/>
            </a:prstGeom>
            <a:noFill/>
            <a:ln cap="flat" cmpd="sng" w="9525">
              <a:solidFill>
                <a:srgbClr val="5FCBEF"/>
              </a:solidFill>
              <a:prstDash val="solid"/>
              <a:bevel/>
              <a:headEnd len="sm" w="sm" type="none"/>
              <a:tailEnd len="sm" w="sm" type="none"/>
            </a:ln>
          </p:spPr>
        </p:cxnSp>
        <p:sp>
          <p:nvSpPr>
            <p:cNvPr id="264" name="Google Shape;264;p66"/>
            <p:cNvSpPr/>
            <p:nvPr/>
          </p:nvSpPr>
          <p:spPr>
            <a:xfrm>
              <a:off x="6886440" y="-6120"/>
              <a:ext cx="2253960" cy="5148720"/>
            </a:xfrm>
            <a:custGeom>
              <a:rect b="b" l="l" r="r" t="t"/>
              <a:pathLst>
                <a:path extrusionOk="0" h="21600" w="2160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5FCBEF">
                <a:alpha val="35686"/>
              </a:srgbClr>
            </a:solidFill>
            <a:ln>
              <a:noFill/>
            </a:ln>
          </p:spPr>
        </p:sp>
        <p:sp>
          <p:nvSpPr>
            <p:cNvPr id="265" name="Google Shape;265;p66"/>
            <p:cNvSpPr/>
            <p:nvPr/>
          </p:nvSpPr>
          <p:spPr>
            <a:xfrm>
              <a:off x="7202880" y="-6120"/>
              <a:ext cx="1939680" cy="51487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>
              <a:noFill/>
            </a:ln>
          </p:spPr>
        </p:sp>
        <p:sp>
          <p:nvSpPr>
            <p:cNvPr id="266" name="Google Shape;266;p66"/>
            <p:cNvSpPr/>
            <p:nvPr/>
          </p:nvSpPr>
          <p:spPr>
            <a:xfrm>
              <a:off x="6699600" y="2286360"/>
              <a:ext cx="2443320" cy="285624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</p:sp>
        <p:sp>
          <p:nvSpPr>
            <p:cNvPr id="267" name="Google Shape;267;p66"/>
            <p:cNvSpPr/>
            <p:nvPr/>
          </p:nvSpPr>
          <p:spPr>
            <a:xfrm>
              <a:off x="7000920" y="-6120"/>
              <a:ext cx="2139480" cy="51487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49803"/>
              </a:srgbClr>
            </a:solidFill>
            <a:ln>
              <a:noFill/>
            </a:ln>
          </p:spPr>
        </p:sp>
        <p:sp>
          <p:nvSpPr>
            <p:cNvPr id="268" name="Google Shape;268;p66"/>
            <p:cNvSpPr/>
            <p:nvPr/>
          </p:nvSpPr>
          <p:spPr>
            <a:xfrm>
              <a:off x="8174160" y="-6120"/>
              <a:ext cx="966240" cy="5148720"/>
            </a:xfrm>
            <a:custGeom>
              <a:rect b="b" l="l" r="r" t="t"/>
              <a:pathLst>
                <a:path extrusionOk="0" h="21600" w="2160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2E83C3">
                <a:alpha val="69803"/>
              </a:srgbClr>
            </a:solidFill>
            <a:ln>
              <a:noFill/>
            </a:ln>
          </p:spPr>
        </p:sp>
        <p:sp>
          <p:nvSpPr>
            <p:cNvPr id="269" name="Google Shape;269;p66"/>
            <p:cNvSpPr/>
            <p:nvPr/>
          </p:nvSpPr>
          <p:spPr>
            <a:xfrm>
              <a:off x="8204400" y="-6120"/>
              <a:ext cx="936000" cy="514872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>
              <a:noFill/>
            </a:ln>
          </p:spPr>
        </p:sp>
        <p:sp>
          <p:nvSpPr>
            <p:cNvPr id="270" name="Google Shape;270;p66"/>
            <p:cNvSpPr/>
            <p:nvPr/>
          </p:nvSpPr>
          <p:spPr>
            <a:xfrm>
              <a:off x="7778880" y="2692800"/>
              <a:ext cx="1361520" cy="244980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5882"/>
              </a:srgbClr>
            </a:solidFill>
            <a:ln>
              <a:noFill/>
            </a:ln>
          </p:spPr>
        </p:sp>
        <p:sp>
          <p:nvSpPr>
            <p:cNvPr id="271" name="Google Shape;271;p66"/>
            <p:cNvSpPr/>
            <p:nvPr/>
          </p:nvSpPr>
          <p:spPr>
            <a:xfrm>
              <a:off x="360" y="3010320"/>
              <a:ext cx="334800" cy="213228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FCBEF">
                <a:alpha val="69803"/>
              </a:srgbClr>
            </a:solidFill>
            <a:ln>
              <a:noFill/>
            </a:ln>
          </p:spPr>
        </p:sp>
      </p:grpSp>
      <p:sp>
        <p:nvSpPr>
          <p:cNvPr id="272" name="Google Shape;272;p66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66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46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1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7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24.jpg"/><Relationship Id="rId5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alimentation&#10;&#10;Description générée avec un niveau de confiance très élevé" id="326" name="Google Shape;326;p79"/>
          <p:cNvPicPr preferRelativeResize="0"/>
          <p:nvPr/>
        </p:nvPicPr>
        <p:blipFill rotWithShape="1">
          <a:blip r:embed="rId3">
            <a:alphaModFix amt="17000"/>
          </a:blip>
          <a:srcRect b="0" l="0" r="0" t="0"/>
          <a:stretch/>
        </p:blipFill>
        <p:spPr>
          <a:xfrm>
            <a:off x="8516" y="-4253"/>
            <a:ext cx="9126973" cy="5152011"/>
          </a:xfrm>
          <a:prstGeom prst="rect">
            <a:avLst/>
          </a:prstGeom>
          <a:noFill/>
          <a:ln>
            <a:noFill/>
          </a:ln>
          <a:effectLst>
            <a:outerShdw blurRad="1085850" rotWithShape="0" algn="bl" dir="5400000" dist="790575">
              <a:srgbClr val="000000">
                <a:alpha val="0"/>
              </a:srgbClr>
            </a:outerShdw>
            <a:reflection blurRad="0" dir="5400000" dist="381000" endA="0" endPos="30000" fadeDir="5400012" kx="0" rotWithShape="0" algn="bl" stA="3000" stPos="0" sy="-100000" ky="0"/>
          </a:effectLst>
        </p:spPr>
      </p:pic>
      <p:sp>
        <p:nvSpPr>
          <p:cNvPr id="327" name="Google Shape;327;p79"/>
          <p:cNvSpPr/>
          <p:nvPr/>
        </p:nvSpPr>
        <p:spPr>
          <a:xfrm>
            <a:off x="178241" y="3523674"/>
            <a:ext cx="6397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79"/>
          <p:cNvSpPr/>
          <p:nvPr/>
        </p:nvSpPr>
        <p:spPr>
          <a:xfrm>
            <a:off x="178259" y="2140654"/>
            <a:ext cx="6397200" cy="8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5600" u="none" cap="none" strike="noStrike">
                <a:latin typeface="Lato"/>
                <a:ea typeface="Lato"/>
                <a:cs typeface="Lato"/>
                <a:sym typeface="Lato"/>
              </a:rPr>
              <a:t>NLP Tripadvisor </a:t>
            </a:r>
            <a:r>
              <a:rPr b="1" i="0" lang="fr-FR" sz="4800" u="none" cap="none" strike="noStrike">
                <a:latin typeface="Lato"/>
                <a:ea typeface="Lato"/>
                <a:cs typeface="Lato"/>
                <a:sym typeface="Lato"/>
              </a:rPr>
              <a:t> 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79"/>
          <p:cNvSpPr/>
          <p:nvPr/>
        </p:nvSpPr>
        <p:spPr>
          <a:xfrm>
            <a:off x="178259" y="3506441"/>
            <a:ext cx="6397200" cy="8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b="1" i="0" lang="fr-FR" sz="4800" u="none" cap="none" strike="noStrike">
                <a:latin typeface="Lato"/>
                <a:ea typeface="Lato"/>
                <a:cs typeface="Lato"/>
                <a:sym typeface="Lato"/>
              </a:rPr>
              <a:t> </a:t>
            </a: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79"/>
          <p:cNvSpPr/>
          <p:nvPr/>
        </p:nvSpPr>
        <p:spPr>
          <a:xfrm>
            <a:off x="205132" y="4371050"/>
            <a:ext cx="1334400" cy="8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Groupe 2</a:t>
            </a:r>
            <a:r>
              <a:rPr b="1" i="0" lang="fr-FR" sz="3500" u="none" cap="none" strike="noStrike">
                <a:latin typeface="Lato"/>
                <a:ea typeface="Lato"/>
                <a:cs typeface="Lato"/>
                <a:sym typeface="Lat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79"/>
          <p:cNvSpPr/>
          <p:nvPr/>
        </p:nvSpPr>
        <p:spPr>
          <a:xfrm>
            <a:off x="6303466" y="4335025"/>
            <a:ext cx="2980200" cy="8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latin typeface="Lato"/>
                <a:ea typeface="Lato"/>
                <a:cs typeface="Lato"/>
                <a:sym typeface="Lato"/>
              </a:rPr>
              <a:t>Ecole IA Microsoft | 09 / 06 / 2020</a:t>
            </a:r>
            <a:r>
              <a:rPr b="1" i="0" lang="fr-FR" sz="3500" u="none" cap="none" strike="noStrike">
                <a:latin typeface="Lato"/>
                <a:ea typeface="Lato"/>
                <a:cs typeface="Lato"/>
                <a:sym typeface="Lato"/>
              </a:rPr>
              <a:t>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8"/>
          <p:cNvSpPr/>
          <p:nvPr/>
        </p:nvSpPr>
        <p:spPr>
          <a:xfrm>
            <a:off x="457200" y="1199880"/>
            <a:ext cx="8227080" cy="339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05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Traitement des notes : 0...50 → 0 ou 1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60" lvl="0" marL="34308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Traitement des commentaires :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Enlever nombre, caractères spéciaux, accents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Stemmer/lemmatize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00" lvl="1" marL="43200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Stopwords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8"/>
          <p:cNvSpPr/>
          <p:nvPr/>
        </p:nvSpPr>
        <p:spPr>
          <a:xfrm>
            <a:off x="6553080" y="4767480"/>
            <a:ext cx="2131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8"/>
          <p:cNvSpPr/>
          <p:nvPr/>
        </p:nvSpPr>
        <p:spPr>
          <a:xfrm>
            <a:off x="197640" y="200520"/>
            <a:ext cx="463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1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fr-FR" sz="31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reprocessing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9"/>
          <p:cNvSpPr/>
          <p:nvPr/>
        </p:nvSpPr>
        <p:spPr>
          <a:xfrm>
            <a:off x="457200" y="1199880"/>
            <a:ext cx="8227080" cy="339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05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Analyse des données : trio « très, chambre, a »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9"/>
          <p:cNvSpPr/>
          <p:nvPr/>
        </p:nvSpPr>
        <p:spPr>
          <a:xfrm>
            <a:off x="6553080" y="4767480"/>
            <a:ext cx="2131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89"/>
          <p:cNvPicPr preferRelativeResize="0"/>
          <p:nvPr/>
        </p:nvPicPr>
        <p:blipFill rotWithShape="1">
          <a:blip r:embed="rId3">
            <a:alphaModFix/>
          </a:blip>
          <a:srcRect b="71004" l="22425" r="68945" t="22958"/>
          <a:stretch/>
        </p:blipFill>
        <p:spPr>
          <a:xfrm>
            <a:off x="891360" y="2088000"/>
            <a:ext cx="1827360" cy="71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9"/>
          <p:cNvPicPr preferRelativeResize="0"/>
          <p:nvPr/>
        </p:nvPicPr>
        <p:blipFill rotWithShape="1">
          <a:blip r:embed="rId3">
            <a:alphaModFix/>
          </a:blip>
          <a:srcRect b="7953" l="20063" r="53981" t="62653"/>
          <a:stretch/>
        </p:blipFill>
        <p:spPr>
          <a:xfrm>
            <a:off x="2736360" y="2016000"/>
            <a:ext cx="3506760" cy="223092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9"/>
          <p:cNvSpPr/>
          <p:nvPr/>
        </p:nvSpPr>
        <p:spPr>
          <a:xfrm>
            <a:off x="197640" y="200520"/>
            <a:ext cx="463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1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fr-FR" sz="31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reprocessing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90"/>
          <p:cNvSpPr/>
          <p:nvPr/>
        </p:nvSpPr>
        <p:spPr>
          <a:xfrm>
            <a:off x="457200" y="1168920"/>
            <a:ext cx="8227800" cy="58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55759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Quels sont les résultats?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5000" y="2271600"/>
            <a:ext cx="1671840" cy="233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90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4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reprocessing Naive Bayes Multinomial NB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1"/>
          <p:cNvSpPr/>
          <p:nvPr/>
        </p:nvSpPr>
        <p:spPr>
          <a:xfrm>
            <a:off x="457200" y="1168920"/>
            <a:ext cx="8227800" cy="58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55759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Quels sont les résultats?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26920"/>
            <a:ext cx="3867120" cy="204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320" y="3038400"/>
            <a:ext cx="716760" cy="135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3920" y="3038400"/>
            <a:ext cx="4065840" cy="12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91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4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reprocessing Naive Bayes Multinomial NB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2"/>
          <p:cNvSpPr/>
          <p:nvPr/>
        </p:nvSpPr>
        <p:spPr>
          <a:xfrm>
            <a:off x="457200" y="1228320"/>
            <a:ext cx="8227800" cy="58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570240" lvl="0" marL="5716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240" lvl="0" marL="57168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résultats diffèrent-ils?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720" y="2115720"/>
            <a:ext cx="6407280" cy="255816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2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Complement</a:t>
            </a: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 Naive Bayes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3"/>
          <p:cNvSpPr/>
          <p:nvPr/>
        </p:nvSpPr>
        <p:spPr>
          <a:xfrm>
            <a:off x="457200" y="1228320"/>
            <a:ext cx="8227800" cy="580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570240" lvl="0" marL="5716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0240" lvl="0" marL="57168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résultats diffèrent-ils?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0" y="2408400"/>
            <a:ext cx="4446360" cy="201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1400" y="3004920"/>
            <a:ext cx="109476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9160" y="2531880"/>
            <a:ext cx="3893400" cy="1889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3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Complement Naive Bayes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4"/>
          <p:cNvSpPr/>
          <p:nvPr/>
        </p:nvSpPr>
        <p:spPr>
          <a:xfrm>
            <a:off x="457200" y="1966800"/>
            <a:ext cx="82278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55759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 ce que c’est?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 l’utilises t-on?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94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XGboost Classifier </a:t>
            </a: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5"/>
          <p:cNvSpPr/>
          <p:nvPr/>
        </p:nvSpPr>
        <p:spPr>
          <a:xfrm>
            <a:off x="457200" y="1128600"/>
            <a:ext cx="82278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55759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Qu’est ce que c’est?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 l’utilises t-on?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5759" lvl="0" marL="4572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fr-F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49520"/>
            <a:ext cx="4027680" cy="203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9320" y="2987640"/>
            <a:ext cx="3445200" cy="104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6720" y="3179520"/>
            <a:ext cx="1033200" cy="77472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95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1828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XGboost Classifier 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6"/>
          <p:cNvSpPr/>
          <p:nvPr/>
        </p:nvSpPr>
        <p:spPr>
          <a:xfrm>
            <a:off x="457200" y="905537"/>
            <a:ext cx="8227200" cy="3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05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Train : accuracy 0.99, rmse 0.0001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•"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spliting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96"/>
          <p:cNvSpPr/>
          <p:nvPr/>
        </p:nvSpPr>
        <p:spPr>
          <a:xfrm>
            <a:off x="6553080" y="4767480"/>
            <a:ext cx="2131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96"/>
          <p:cNvPicPr preferRelativeResize="0"/>
          <p:nvPr/>
        </p:nvPicPr>
        <p:blipFill rotWithShape="1">
          <a:blip r:embed="rId3">
            <a:alphaModFix/>
          </a:blip>
          <a:srcRect b="15960" l="19664" r="55953" t="54660"/>
          <a:stretch/>
        </p:blipFill>
        <p:spPr>
          <a:xfrm>
            <a:off x="1800360" y="2144400"/>
            <a:ext cx="4883761" cy="2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6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3657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SVM 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7"/>
          <p:cNvSpPr/>
          <p:nvPr/>
        </p:nvSpPr>
        <p:spPr>
          <a:xfrm>
            <a:off x="457200" y="1199880"/>
            <a:ext cx="8227080" cy="339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05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Test: accuracy 0.89, rmse 0.01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97"/>
          <p:cNvSpPr/>
          <p:nvPr/>
        </p:nvSpPr>
        <p:spPr>
          <a:xfrm>
            <a:off x="6553080" y="4767480"/>
            <a:ext cx="2131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97"/>
          <p:cNvPicPr preferRelativeResize="0"/>
          <p:nvPr/>
        </p:nvPicPr>
        <p:blipFill rotWithShape="1">
          <a:blip r:embed="rId3">
            <a:alphaModFix/>
          </a:blip>
          <a:srcRect b="18022" l="30289" r="45296" t="52559"/>
          <a:stretch/>
        </p:blipFill>
        <p:spPr>
          <a:xfrm>
            <a:off x="2304000" y="1732680"/>
            <a:ext cx="4032000" cy="2731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7"/>
          <p:cNvSpPr/>
          <p:nvPr/>
        </p:nvSpPr>
        <p:spPr>
          <a:xfrm>
            <a:off x="197659" y="200525"/>
            <a:ext cx="8751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3657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SVM  </a:t>
            </a:r>
            <a:endParaRPr b="0" i="0" sz="3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80"/>
          <p:cNvSpPr/>
          <p:nvPr/>
        </p:nvSpPr>
        <p:spPr>
          <a:xfrm>
            <a:off x="507600" y="456840"/>
            <a:ext cx="64461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7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 b="0" i="0" sz="6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0"/>
          <p:cNvSpPr/>
          <p:nvPr/>
        </p:nvSpPr>
        <p:spPr>
          <a:xfrm>
            <a:off x="507600" y="1620360"/>
            <a:ext cx="64461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34164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Groupe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4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Objectif : analyse commentaires d’hôtel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4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Problèmes rencontrés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000" y="3076200"/>
            <a:ext cx="3056040" cy="14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8"/>
          <p:cNvSpPr/>
          <p:nvPr/>
        </p:nvSpPr>
        <p:spPr>
          <a:xfrm>
            <a:off x="507600" y="456840"/>
            <a:ext cx="6446160" cy="11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7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0" i="0" sz="6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98"/>
          <p:cNvSpPr/>
          <p:nvPr/>
        </p:nvSpPr>
        <p:spPr>
          <a:xfrm>
            <a:off x="678960" y="1934640"/>
            <a:ext cx="6446160" cy="352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-34164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 créée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4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Compromis sur méthodologie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4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Echange d’expérience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640" lvl="0" marL="34308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5FCBEF"/>
              </a:buClr>
              <a:buSzPts val="2160"/>
              <a:buFont typeface="Noto Sans Symbols"/>
              <a:buChar char="►"/>
            </a:pPr>
            <a:r>
              <a:rPr b="0" i="0" lang="fr-FR" sz="2700" u="none" cap="none" strike="noStrike">
                <a:solidFill>
                  <a:srgbClr val="404040"/>
                </a:solidFill>
                <a:latin typeface="Trebuchet MS"/>
                <a:ea typeface="Trebuchet MS"/>
                <a:cs typeface="Trebuchet MS"/>
                <a:sym typeface="Trebuchet MS"/>
              </a:rPr>
              <a:t>Prêt à nouveau projet</a:t>
            </a:r>
            <a:endParaRPr b="0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98"/>
          <p:cNvSpPr/>
          <p:nvPr/>
        </p:nvSpPr>
        <p:spPr>
          <a:xfrm>
            <a:off x="6442920" y="4586040"/>
            <a:ext cx="511200" cy="16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560" y="3190320"/>
            <a:ext cx="3056040" cy="14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4560" y="592920"/>
            <a:ext cx="5473440" cy="410472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99"/>
          <p:cNvSpPr/>
          <p:nvPr/>
        </p:nvSpPr>
        <p:spPr>
          <a:xfrm>
            <a:off x="5508000" y="713520"/>
            <a:ext cx="165888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MERCI 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99"/>
          <p:cNvSpPr/>
          <p:nvPr/>
        </p:nvSpPr>
        <p:spPr>
          <a:xfrm>
            <a:off x="936000" y="2941200"/>
            <a:ext cx="6446160" cy="11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45700" spcFirstLastPara="1" rIns="457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 ?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/>
          <p:nvPr/>
        </p:nvSpPr>
        <p:spPr>
          <a:xfrm>
            <a:off x="4523760" y="720"/>
            <a:ext cx="4633560" cy="514188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81"/>
          <p:cNvSpPr/>
          <p:nvPr/>
        </p:nvSpPr>
        <p:spPr>
          <a:xfrm>
            <a:off x="197640" y="200520"/>
            <a:ext cx="463356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Contexte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81"/>
          <p:cNvSpPr/>
          <p:nvPr/>
        </p:nvSpPr>
        <p:spPr>
          <a:xfrm>
            <a:off x="6801840" y="2422080"/>
            <a:ext cx="11880" cy="503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sp>
      <p:sp>
        <p:nvSpPr>
          <p:cNvPr id="346" name="Google Shape;346;p81"/>
          <p:cNvSpPr/>
          <p:nvPr/>
        </p:nvSpPr>
        <p:spPr>
          <a:xfrm>
            <a:off x="1474200" y="1913760"/>
            <a:ext cx="1925280" cy="1285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53K</a:t>
            </a:r>
            <a:r>
              <a:rPr b="1" i="0" lang="fr-FR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i="0" lang="fr-FR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avis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2400" u="none" cap="none" strike="noStrike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3  </a:t>
            </a:r>
            <a:r>
              <a:rPr b="1" i="0" lang="fr-FR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colonnes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640" y="2193480"/>
            <a:ext cx="602280" cy="602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81"/>
          <p:cNvSpPr/>
          <p:nvPr/>
        </p:nvSpPr>
        <p:spPr>
          <a:xfrm>
            <a:off x="6270120" y="3144960"/>
            <a:ext cx="10620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800" u="none" cap="none" strike="noStrike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81"/>
          <p:cNvSpPr/>
          <p:nvPr/>
        </p:nvSpPr>
        <p:spPr>
          <a:xfrm>
            <a:off x="4729320" y="4320000"/>
            <a:ext cx="4143600" cy="443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“Un commentaire est-il positif ?”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2000" y="1080000"/>
            <a:ext cx="1908720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2"/>
          <p:cNvSpPr/>
          <p:nvPr/>
        </p:nvSpPr>
        <p:spPr>
          <a:xfrm rot="-363000">
            <a:off x="-34560" y="393480"/>
            <a:ext cx="40374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4200" u="none" cap="none" strike="noStrike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Flask </a:t>
            </a:r>
            <a:r>
              <a:rPr b="1" i="0" lang="fr-FR" sz="26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400" y="2215800"/>
            <a:ext cx="1419840" cy="141984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2"/>
          <p:cNvSpPr/>
          <p:nvPr/>
        </p:nvSpPr>
        <p:spPr>
          <a:xfrm>
            <a:off x="568080" y="3617640"/>
            <a:ext cx="1425600" cy="3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1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Flask Sijax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8000" y="2212200"/>
            <a:ext cx="1127160" cy="112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0720" y="2215800"/>
            <a:ext cx="1172160" cy="11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2"/>
          <p:cNvSpPr/>
          <p:nvPr/>
        </p:nvSpPr>
        <p:spPr>
          <a:xfrm>
            <a:off x="2701800" y="3617640"/>
            <a:ext cx="1425600" cy="3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1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HTML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82"/>
          <p:cNvSpPr/>
          <p:nvPr/>
        </p:nvSpPr>
        <p:spPr>
          <a:xfrm>
            <a:off x="4911480" y="3617640"/>
            <a:ext cx="1425600" cy="3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1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1680" y="2139480"/>
            <a:ext cx="1127160" cy="1127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2"/>
          <p:cNvSpPr/>
          <p:nvPr/>
        </p:nvSpPr>
        <p:spPr>
          <a:xfrm>
            <a:off x="6968880" y="3617640"/>
            <a:ext cx="1425600" cy="3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11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Boostrap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3"/>
          <p:cNvSpPr/>
          <p:nvPr/>
        </p:nvSpPr>
        <p:spPr>
          <a:xfrm rot="-363000">
            <a:off x="-110880" y="393480"/>
            <a:ext cx="40374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Demo Time </a:t>
            </a:r>
            <a:r>
              <a:rPr b="1" i="0" lang="fr-FR" sz="24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00" y="1229760"/>
            <a:ext cx="7462080" cy="358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84"/>
          <p:cNvSpPr/>
          <p:nvPr/>
        </p:nvSpPr>
        <p:spPr>
          <a:xfrm rot="-363000">
            <a:off x="-339480" y="393480"/>
            <a:ext cx="40374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800" u="none" cap="none" strike="noStrike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Scrapping</a:t>
            </a:r>
            <a:r>
              <a:rPr b="1" i="0" lang="fr-FR" sz="3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" name="Google Shape;375;p84"/>
          <p:cNvGrpSpPr/>
          <p:nvPr/>
        </p:nvGrpSpPr>
        <p:grpSpPr>
          <a:xfrm>
            <a:off x="1041480" y="2775960"/>
            <a:ext cx="7545600" cy="1286640"/>
            <a:chOff x="1041480" y="2775960"/>
            <a:chExt cx="7545600" cy="1286640"/>
          </a:xfrm>
        </p:grpSpPr>
        <p:grpSp>
          <p:nvGrpSpPr>
            <p:cNvPr id="376" name="Google Shape;376;p84"/>
            <p:cNvGrpSpPr/>
            <p:nvPr/>
          </p:nvGrpSpPr>
          <p:grpSpPr>
            <a:xfrm>
              <a:off x="3523680" y="3050640"/>
              <a:ext cx="1284480" cy="953640"/>
              <a:chOff x="3523680" y="3050640"/>
              <a:chExt cx="1284480" cy="953640"/>
            </a:xfrm>
          </p:grpSpPr>
          <p:pic>
            <p:nvPicPr>
              <p:cNvPr id="377" name="Google Shape;377;p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43080" y="3050640"/>
                <a:ext cx="598320" cy="5983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8" name="Google Shape;378;p84"/>
              <p:cNvSpPr/>
              <p:nvPr/>
            </p:nvSpPr>
            <p:spPr>
              <a:xfrm>
                <a:off x="3523680" y="3663720"/>
                <a:ext cx="1284480" cy="340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0000" spcFirstLastPara="1" rIns="9000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fr-FR" sz="1100" u="none" cap="none" strike="noStrike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   Avis  par hotel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9" name="Google Shape;379;p84"/>
            <p:cNvGrpSpPr/>
            <p:nvPr/>
          </p:nvGrpSpPr>
          <p:grpSpPr>
            <a:xfrm>
              <a:off x="1041480" y="3046320"/>
              <a:ext cx="1284480" cy="945000"/>
              <a:chOff x="1041480" y="3046320"/>
              <a:chExt cx="1284480" cy="945000"/>
            </a:xfrm>
          </p:grpSpPr>
          <p:sp>
            <p:nvSpPr>
              <p:cNvPr id="380" name="Google Shape;380;p84"/>
              <p:cNvSpPr/>
              <p:nvPr/>
            </p:nvSpPr>
            <p:spPr>
              <a:xfrm>
                <a:off x="1041480" y="3650760"/>
                <a:ext cx="1284480" cy="340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fr-FR" sz="1100" u="none" cap="none" strike="noStrike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Notation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1" name="Google Shape;381;p8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02480" y="3046320"/>
                <a:ext cx="603000" cy="603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2" name="Google Shape;382;p84"/>
            <p:cNvSpPr/>
            <p:nvPr/>
          </p:nvSpPr>
          <p:spPr>
            <a:xfrm>
              <a:off x="6661080" y="2775960"/>
              <a:ext cx="1926000" cy="1286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2400" u="none" cap="none" strike="noStrike">
                  <a:solidFill>
                    <a:srgbClr val="F6B26B"/>
                  </a:solidFill>
                  <a:latin typeface="Lato"/>
                  <a:ea typeface="Lato"/>
                  <a:cs typeface="Lato"/>
                  <a:sym typeface="Lato"/>
                </a:rPr>
                <a:t>53K</a:t>
              </a:r>
              <a:r>
                <a:rPr b="1" i="0" lang="fr-FR" sz="24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 </a:t>
              </a:r>
              <a:r>
                <a:rPr b="1" i="0" lang="fr-FR" sz="18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lignes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2400" u="none" cap="none" strike="noStrike">
                  <a:solidFill>
                    <a:srgbClr val="F6B26B"/>
                  </a:solidFill>
                  <a:latin typeface="Lato"/>
                  <a:ea typeface="Lato"/>
                  <a:cs typeface="Lato"/>
                  <a:sym typeface="Lato"/>
                </a:rPr>
                <a:t>3  </a:t>
              </a:r>
              <a:r>
                <a:rPr b="1" i="0" lang="fr-FR" sz="18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colonnes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3" name="Google Shape;383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04520" y="3055680"/>
              <a:ext cx="603000" cy="603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84"/>
          <p:cNvPicPr preferRelativeResize="0"/>
          <p:nvPr/>
        </p:nvPicPr>
        <p:blipFill rotWithShape="1">
          <a:blip r:embed="rId6">
            <a:alphaModFix/>
          </a:blip>
          <a:srcRect b="9535" l="0" r="0" t="0"/>
          <a:stretch/>
        </p:blipFill>
        <p:spPr>
          <a:xfrm>
            <a:off x="3026880" y="152280"/>
            <a:ext cx="3414960" cy="235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5"/>
          <p:cNvSpPr/>
          <p:nvPr/>
        </p:nvSpPr>
        <p:spPr>
          <a:xfrm rot="-363000">
            <a:off x="-110880" y="393480"/>
            <a:ext cx="40374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Etapes</a:t>
            </a:r>
            <a:r>
              <a:rPr b="1" i="0" lang="fr-FR" sz="24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480" y="2446200"/>
            <a:ext cx="263520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2960" y="2446200"/>
            <a:ext cx="263520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080" y="2446200"/>
            <a:ext cx="263520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8280" y="2446200"/>
            <a:ext cx="263520" cy="25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85"/>
          <p:cNvGrpSpPr/>
          <p:nvPr/>
        </p:nvGrpSpPr>
        <p:grpSpPr>
          <a:xfrm>
            <a:off x="568080" y="2128320"/>
            <a:ext cx="8345880" cy="1104120"/>
            <a:chOff x="568080" y="2128320"/>
            <a:chExt cx="8345880" cy="1104120"/>
          </a:xfrm>
        </p:grpSpPr>
        <p:sp>
          <p:nvSpPr>
            <p:cNvPr id="395" name="Google Shape;395;p85"/>
            <p:cNvSpPr/>
            <p:nvPr/>
          </p:nvSpPr>
          <p:spPr>
            <a:xfrm>
              <a:off x="568080" y="2855520"/>
              <a:ext cx="128448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Opening Browser 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" name="Google Shape;396;p85"/>
            <p:cNvGrpSpPr/>
            <p:nvPr/>
          </p:nvGrpSpPr>
          <p:grpSpPr>
            <a:xfrm>
              <a:off x="936000" y="2238480"/>
              <a:ext cx="2593080" cy="957600"/>
              <a:chOff x="936000" y="2238480"/>
              <a:chExt cx="2593080" cy="957600"/>
            </a:xfrm>
          </p:grpSpPr>
          <p:grpSp>
            <p:nvGrpSpPr>
              <p:cNvPr id="397" name="Google Shape;397;p85"/>
              <p:cNvGrpSpPr/>
              <p:nvPr/>
            </p:nvGrpSpPr>
            <p:grpSpPr>
              <a:xfrm>
                <a:off x="2244600" y="2238480"/>
                <a:ext cx="1284480" cy="957600"/>
                <a:chOff x="2244600" y="2238480"/>
                <a:chExt cx="1284480" cy="957600"/>
              </a:xfrm>
            </p:grpSpPr>
            <p:pic>
              <p:nvPicPr>
                <p:cNvPr id="398" name="Google Shape;398;p8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2575440" y="2238480"/>
                  <a:ext cx="682200" cy="682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99" name="Google Shape;399;p85"/>
                <p:cNvSpPr/>
                <p:nvPr/>
              </p:nvSpPr>
              <p:spPr>
                <a:xfrm>
                  <a:off x="2244600" y="2855520"/>
                  <a:ext cx="1284480" cy="3405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0000" spcFirstLastPara="1" rIns="90000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fr-FR" sz="1100" u="none" cap="none" strike="noStrike">
                      <a:solidFill>
                        <a:srgbClr val="434343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Switching tab </a:t>
                  </a:r>
                  <a:endParaRPr b="0" i="0" sz="11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00" name="Google Shape;400;p8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36000" y="2238480"/>
                <a:ext cx="622800" cy="622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1" name="Google Shape;401;p8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22880" y="2204640"/>
              <a:ext cx="793080" cy="629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85"/>
            <p:cNvSpPr/>
            <p:nvPr/>
          </p:nvSpPr>
          <p:spPr>
            <a:xfrm>
              <a:off x="4073400" y="2855520"/>
              <a:ext cx="146232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Scrapping Reviews &amp; Notation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3" name="Google Shape;403;p85"/>
            <p:cNvPicPr preferRelativeResize="0"/>
            <p:nvPr/>
          </p:nvPicPr>
          <p:blipFill rotWithShape="1">
            <a:blip r:embed="rId7">
              <a:alphaModFix/>
            </a:blip>
            <a:srcRect b="24647" l="12211" r="8907" t="9923"/>
            <a:stretch/>
          </p:blipFill>
          <p:spPr>
            <a:xfrm>
              <a:off x="6089400" y="2129040"/>
              <a:ext cx="1066680" cy="884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85"/>
            <p:cNvSpPr/>
            <p:nvPr/>
          </p:nvSpPr>
          <p:spPr>
            <a:xfrm>
              <a:off x="5851440" y="2891880"/>
              <a:ext cx="146232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Multiprocessing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5" name="Google Shape;405;p8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782120" y="2128320"/>
              <a:ext cx="875880" cy="809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85"/>
            <p:cNvSpPr/>
            <p:nvPr/>
          </p:nvSpPr>
          <p:spPr>
            <a:xfrm>
              <a:off x="7451640" y="2891880"/>
              <a:ext cx="146232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Creating Database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7" name="Google Shape;407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93960" y="2476800"/>
              <a:ext cx="376560" cy="21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619440" y="2476800"/>
              <a:ext cx="376560" cy="21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36800" y="2476800"/>
              <a:ext cx="376560" cy="21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68680" y="2461680"/>
              <a:ext cx="376560" cy="2192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6"/>
          <p:cNvSpPr/>
          <p:nvPr/>
        </p:nvSpPr>
        <p:spPr>
          <a:xfrm rot="-363000">
            <a:off x="345240" y="393480"/>
            <a:ext cx="4037400" cy="526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2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Contrainte</a:t>
            </a:r>
            <a:r>
              <a:rPr b="1" i="0" lang="fr-FR" sz="24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86"/>
          <p:cNvGrpSpPr/>
          <p:nvPr/>
        </p:nvGrpSpPr>
        <p:grpSpPr>
          <a:xfrm>
            <a:off x="1025280" y="1725480"/>
            <a:ext cx="6848640" cy="1699200"/>
            <a:chOff x="1025280" y="1725480"/>
            <a:chExt cx="6848640" cy="1699200"/>
          </a:xfrm>
        </p:grpSpPr>
        <p:pic>
          <p:nvPicPr>
            <p:cNvPr id="417" name="Google Shape;417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7360" y="1725480"/>
              <a:ext cx="1383840" cy="1383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6600" y="1877760"/>
              <a:ext cx="971280" cy="971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86"/>
            <p:cNvSpPr/>
            <p:nvPr/>
          </p:nvSpPr>
          <p:spPr>
            <a:xfrm>
              <a:off x="1025280" y="3084120"/>
              <a:ext cx="142560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Ressources pour Multiprocessing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6"/>
            <p:cNvSpPr/>
            <p:nvPr/>
          </p:nvSpPr>
          <p:spPr>
            <a:xfrm>
              <a:off x="6589440" y="3084120"/>
              <a:ext cx="1284480" cy="3405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0000" spcFirstLastPara="1" rIns="9000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fr-FR" sz="1100" u="none" cap="none" strike="noStrike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Temps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1" name="Google Shape;421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08200" y="1938600"/>
              <a:ext cx="2245320" cy="1411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7"/>
          <p:cNvSpPr/>
          <p:nvPr/>
        </p:nvSpPr>
        <p:spPr>
          <a:xfrm>
            <a:off x="457200" y="1199880"/>
            <a:ext cx="8227080" cy="339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4056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Description : 50 000 avis, 1/4 négatifs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60" lvl="0" marL="343080" marR="0" rtl="0" algn="l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fr-FR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Analyse des données : trio « de, et, la »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7"/>
          <p:cNvSpPr/>
          <p:nvPr/>
        </p:nvSpPr>
        <p:spPr>
          <a:xfrm>
            <a:off x="6553080" y="4767480"/>
            <a:ext cx="2131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fr-FR" sz="1600" u="none" cap="none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rPr>
              <a:t>/11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87"/>
          <p:cNvPicPr preferRelativeResize="0"/>
          <p:nvPr/>
        </p:nvPicPr>
        <p:blipFill rotWithShape="1">
          <a:blip r:embed="rId3">
            <a:alphaModFix/>
          </a:blip>
          <a:srcRect b="31777" l="20063" r="53981" t="38834"/>
          <a:stretch/>
        </p:blipFill>
        <p:spPr>
          <a:xfrm>
            <a:off x="2304360" y="2448000"/>
            <a:ext cx="3053880" cy="194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7"/>
          <p:cNvSpPr/>
          <p:nvPr/>
        </p:nvSpPr>
        <p:spPr>
          <a:xfrm>
            <a:off x="197640" y="200520"/>
            <a:ext cx="463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-FR" sz="3100" u="none" cap="none" strike="noStrike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fr-FR" sz="3100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reprocessing</a:t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